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76" r:id="rId9"/>
    <p:sldId id="275" r:id="rId10"/>
    <p:sldId id="270" r:id="rId11"/>
    <p:sldId id="271" r:id="rId12"/>
    <p:sldId id="272" r:id="rId13"/>
    <p:sldId id="273" r:id="rId14"/>
  </p:sldIdLst>
  <p:sldSz cx="9144000" cy="5143500" type="screen16x9"/>
  <p:notesSz cx="6858000" cy="9144000"/>
  <p:embeddedFontLst>
    <p:embeddedFont>
      <p:font typeface="Lobster" panose="020B0604020202020204" charset="0"/>
      <p:regular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Medium" panose="020B0604020202020204" charset="0"/>
      <p:regular r:id="rId21"/>
      <p:bold r:id="rId22"/>
      <p:italic r:id="rId23"/>
      <p:boldItalic r:id="rId24"/>
    </p:embeddedFont>
    <p:embeddedFont>
      <p:font typeface="Roboto Thin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796468-5F39-4728-8A15-1A154038656E}" v="4" dt="2020-03-24T21:33:42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priyo Roy" userId="8169d87d966ae4c7" providerId="LiveId" clId="{D26A758F-C921-4B50-8116-CFB552DFDF0A}"/>
    <pc:docChg chg="undo custSel addSld delSld modSld sldOrd">
      <pc:chgData name="Debpriyo Roy" userId="8169d87d966ae4c7" providerId="LiveId" clId="{D26A758F-C921-4B50-8116-CFB552DFDF0A}" dt="2020-03-24T21:34:26.719" v="350" actId="20577"/>
      <pc:docMkLst>
        <pc:docMk/>
      </pc:docMkLst>
      <pc:sldChg chg="modSp">
        <pc:chgData name="Debpriyo Roy" userId="8169d87d966ae4c7" providerId="LiveId" clId="{D26A758F-C921-4B50-8116-CFB552DFDF0A}" dt="2020-03-24T21:18:30.342" v="326" actId="20577"/>
        <pc:sldMkLst>
          <pc:docMk/>
          <pc:sldMk cId="0" sldId="256"/>
        </pc:sldMkLst>
        <pc:spChg chg="mod">
          <ac:chgData name="Debpriyo Roy" userId="8169d87d966ae4c7" providerId="LiveId" clId="{D26A758F-C921-4B50-8116-CFB552DFDF0A}" dt="2020-03-24T21:18:30.342" v="326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">
        <pc:chgData name="Debpriyo Roy" userId="8169d87d966ae4c7" providerId="LiveId" clId="{D26A758F-C921-4B50-8116-CFB552DFDF0A}" dt="2020-03-24T21:10:33.728" v="89" actId="20577"/>
        <pc:sldMkLst>
          <pc:docMk/>
          <pc:sldMk cId="0" sldId="257"/>
        </pc:sldMkLst>
        <pc:spChg chg="mod">
          <ac:chgData name="Debpriyo Roy" userId="8169d87d966ae4c7" providerId="LiveId" clId="{D26A758F-C921-4B50-8116-CFB552DFDF0A}" dt="2020-03-24T21:10:33.728" v="89" actId="20577"/>
          <ac:spMkLst>
            <pc:docMk/>
            <pc:sldMk cId="0" sldId="257"/>
            <ac:spMk id="62" creationId="{00000000-0000-0000-0000-000000000000}"/>
          </ac:spMkLst>
        </pc:spChg>
      </pc:sldChg>
      <pc:sldChg chg="modSp">
        <pc:chgData name="Debpriyo Roy" userId="8169d87d966ae4c7" providerId="LiveId" clId="{D26A758F-C921-4B50-8116-CFB552DFDF0A}" dt="2020-03-24T21:11:13.851" v="131" actId="20577"/>
        <pc:sldMkLst>
          <pc:docMk/>
          <pc:sldMk cId="0" sldId="258"/>
        </pc:sldMkLst>
        <pc:spChg chg="mod">
          <ac:chgData name="Debpriyo Roy" userId="8169d87d966ae4c7" providerId="LiveId" clId="{D26A758F-C921-4B50-8116-CFB552DFDF0A}" dt="2020-03-24T21:11:13.851" v="131" actId="20577"/>
          <ac:spMkLst>
            <pc:docMk/>
            <pc:sldMk cId="0" sldId="258"/>
            <ac:spMk id="68" creationId="{00000000-0000-0000-0000-000000000000}"/>
          </ac:spMkLst>
        </pc:spChg>
      </pc:sldChg>
      <pc:sldChg chg="modSp">
        <pc:chgData name="Debpriyo Roy" userId="8169d87d966ae4c7" providerId="LiveId" clId="{D26A758F-C921-4B50-8116-CFB552DFDF0A}" dt="2020-03-24T21:34:26.719" v="350" actId="20577"/>
        <pc:sldMkLst>
          <pc:docMk/>
          <pc:sldMk cId="0" sldId="261"/>
        </pc:sldMkLst>
        <pc:spChg chg="mod">
          <ac:chgData name="Debpriyo Roy" userId="8169d87d966ae4c7" providerId="LiveId" clId="{D26A758F-C921-4B50-8116-CFB552DFDF0A}" dt="2020-03-24T21:34:04.813" v="336" actId="20577"/>
          <ac:spMkLst>
            <pc:docMk/>
            <pc:sldMk cId="0" sldId="261"/>
            <ac:spMk id="94" creationId="{00000000-0000-0000-0000-000000000000}"/>
          </ac:spMkLst>
        </pc:spChg>
        <pc:spChg chg="mod">
          <ac:chgData name="Debpriyo Roy" userId="8169d87d966ae4c7" providerId="LiveId" clId="{D26A758F-C921-4B50-8116-CFB552DFDF0A}" dt="2020-03-24T21:34:01.930" v="331" actId="20577"/>
          <ac:spMkLst>
            <pc:docMk/>
            <pc:sldMk cId="0" sldId="261"/>
            <ac:spMk id="95" creationId="{00000000-0000-0000-0000-000000000000}"/>
          </ac:spMkLst>
        </pc:spChg>
        <pc:spChg chg="mod">
          <ac:chgData name="Debpriyo Roy" userId="8169d87d966ae4c7" providerId="LiveId" clId="{D26A758F-C921-4B50-8116-CFB552DFDF0A}" dt="2020-03-24T21:34:11.822" v="339" actId="20577"/>
          <ac:spMkLst>
            <pc:docMk/>
            <pc:sldMk cId="0" sldId="261"/>
            <ac:spMk id="96" creationId="{00000000-0000-0000-0000-000000000000}"/>
          </ac:spMkLst>
        </pc:spChg>
        <pc:spChg chg="mod">
          <ac:chgData name="Debpriyo Roy" userId="8169d87d966ae4c7" providerId="LiveId" clId="{D26A758F-C921-4B50-8116-CFB552DFDF0A}" dt="2020-03-24T21:34:15.830" v="344" actId="20577"/>
          <ac:spMkLst>
            <pc:docMk/>
            <pc:sldMk cId="0" sldId="261"/>
            <ac:spMk id="97" creationId="{00000000-0000-0000-0000-000000000000}"/>
          </ac:spMkLst>
        </pc:spChg>
        <pc:spChg chg="mod">
          <ac:chgData name="Debpriyo Roy" userId="8169d87d966ae4c7" providerId="LiveId" clId="{D26A758F-C921-4B50-8116-CFB552DFDF0A}" dt="2020-03-24T21:34:26.719" v="350" actId="20577"/>
          <ac:spMkLst>
            <pc:docMk/>
            <pc:sldMk cId="0" sldId="261"/>
            <ac:spMk id="98" creationId="{00000000-0000-0000-0000-000000000000}"/>
          </ac:spMkLst>
        </pc:spChg>
      </pc:sldChg>
      <pc:sldChg chg="del">
        <pc:chgData name="Debpriyo Roy" userId="8169d87d966ae4c7" providerId="LiveId" clId="{D26A758F-C921-4B50-8116-CFB552DFDF0A}" dt="2020-03-24T21:14:37.082" v="284" actId="2696"/>
        <pc:sldMkLst>
          <pc:docMk/>
          <pc:sldMk cId="0" sldId="262"/>
        </pc:sldMkLst>
      </pc:sldChg>
      <pc:sldChg chg="del">
        <pc:chgData name="Debpriyo Roy" userId="8169d87d966ae4c7" providerId="LiveId" clId="{D26A758F-C921-4B50-8116-CFB552DFDF0A}" dt="2020-03-24T21:14:37.145" v="285" actId="2696"/>
        <pc:sldMkLst>
          <pc:docMk/>
          <pc:sldMk cId="0" sldId="263"/>
        </pc:sldMkLst>
      </pc:sldChg>
      <pc:sldChg chg="del">
        <pc:chgData name="Debpriyo Roy" userId="8169d87d966ae4c7" providerId="LiveId" clId="{D26A758F-C921-4B50-8116-CFB552DFDF0A}" dt="2020-03-24T21:14:37.153" v="286" actId="2696"/>
        <pc:sldMkLst>
          <pc:docMk/>
          <pc:sldMk cId="0" sldId="264"/>
        </pc:sldMkLst>
      </pc:sldChg>
      <pc:sldChg chg="del">
        <pc:chgData name="Debpriyo Roy" userId="8169d87d966ae4c7" providerId="LiveId" clId="{D26A758F-C921-4B50-8116-CFB552DFDF0A}" dt="2020-03-24T21:14:37.181" v="287" actId="2696"/>
        <pc:sldMkLst>
          <pc:docMk/>
          <pc:sldMk cId="0" sldId="265"/>
        </pc:sldMkLst>
      </pc:sldChg>
      <pc:sldChg chg="addSp delSp modSp add ord">
        <pc:chgData name="Debpriyo Roy" userId="8169d87d966ae4c7" providerId="LiveId" clId="{D26A758F-C921-4B50-8116-CFB552DFDF0A}" dt="2020-03-24T21:33:42.195" v="327"/>
        <pc:sldMkLst>
          <pc:docMk/>
          <pc:sldMk cId="440581864" sldId="276"/>
        </pc:sldMkLst>
        <pc:spChg chg="mod">
          <ac:chgData name="Debpriyo Roy" userId="8169d87d966ae4c7" providerId="LiveId" clId="{D26A758F-C921-4B50-8116-CFB552DFDF0A}" dt="2020-03-24T21:11:54.280" v="148" actId="20577"/>
          <ac:spMkLst>
            <pc:docMk/>
            <pc:sldMk cId="440581864" sldId="276"/>
            <ac:spMk id="2" creationId="{CBD415BE-0A74-4ECA-9E14-9D47F5834CCF}"/>
          </ac:spMkLst>
        </pc:spChg>
        <pc:spChg chg="mod">
          <ac:chgData name="Debpriyo Roy" userId="8169d87d966ae4c7" providerId="LiveId" clId="{D26A758F-C921-4B50-8116-CFB552DFDF0A}" dt="2020-03-24T21:13:19" v="270" actId="20577"/>
          <ac:spMkLst>
            <pc:docMk/>
            <pc:sldMk cId="440581864" sldId="276"/>
            <ac:spMk id="3" creationId="{652B4F14-B573-4082-9732-D1A9B69A0446}"/>
          </ac:spMkLst>
        </pc:spChg>
        <pc:picChg chg="add del mod">
          <ac:chgData name="Debpriyo Roy" userId="8169d87d966ae4c7" providerId="LiveId" clId="{D26A758F-C921-4B50-8116-CFB552DFDF0A}" dt="2020-03-24T21:13:39.663" v="278" actId="478"/>
          <ac:picMkLst>
            <pc:docMk/>
            <pc:sldMk cId="440581864" sldId="276"/>
            <ac:picMk id="5" creationId="{45AC9972-7021-4800-BABD-AFA0ACAE3E2E}"/>
          </ac:picMkLst>
        </pc:picChg>
        <pc:picChg chg="add mod">
          <ac:chgData name="Debpriyo Roy" userId="8169d87d966ae4c7" providerId="LiveId" clId="{D26A758F-C921-4B50-8116-CFB552DFDF0A}" dt="2020-03-24T21:13:59.428" v="283" actId="1076"/>
          <ac:picMkLst>
            <pc:docMk/>
            <pc:sldMk cId="440581864" sldId="276"/>
            <ac:picMk id="6" creationId="{79174553-DFAC-4BD1-92DA-30786FBFD7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c35083ca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c35083ca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c35083cab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c35083cab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c2ad7c5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c2ad7c5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c2ad7c51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c2ad7c51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c2ad7c51f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c2ad7c51f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2ad7c51f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c2ad7c51f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2ad7c51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c2ad7c51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Visual Geometry Group (VGG) model</a:t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55555"/>
                </a:solidFill>
                <a:highlight>
                  <a:srgbClr val="FFFFFF"/>
                </a:highlight>
              </a:rPr>
              <a:t>Saved images in different folders, set a path for main directory ,  load image, convert it to array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c2ad7c51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c2ad7c51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c2ad7c51f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c2ad7c51f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c2ad7c51f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c2ad7c51f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prepare-photo-caption-dataset-training-deep-learning-model/" TargetMode="External"/><Relationship Id="rId7" Type="http://schemas.openxmlformats.org/officeDocument/2006/relationships/hyperlink" Target="https://www.tensorflow.org/tutorials/images/transfer_learn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learnopencv.com/deep-learning-based-text-recognition-ocr-using-tesseract-and-opencv/" TargetMode="External"/><Relationship Id="rId5" Type="http://schemas.openxmlformats.org/officeDocument/2006/relationships/hyperlink" Target="https://machinelearningmastery.com/how-to-use-transfer-learning-when-developing-convolutional-neural-network-models/" TargetMode="External"/><Relationship Id="rId4" Type="http://schemas.openxmlformats.org/officeDocument/2006/relationships/hyperlink" Target="https://towardsdatascience.com/what-is-transfer-learning-8b1a0fa42b4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media.geeksforgeeks.org/wp-content/uploads/20190530190230/General-working-of-OCR-3.jp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146525"/>
            <a:ext cx="8520600" cy="8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EAI6010 Applications of Artificial Intelligence</a:t>
            </a:r>
            <a:br>
              <a:rPr lang="en" sz="1800" b="1" dirty="0"/>
            </a:br>
            <a:r>
              <a:rPr lang="en" sz="1800" b="1" dirty="0"/>
              <a:t>Document Classifier and Text Extractor</a:t>
            </a:r>
            <a:endParaRPr sz="18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694300" y="2884394"/>
            <a:ext cx="3138000" cy="1956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Debriyo Roy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Praveen pravesh pandey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Harsh </a:t>
            </a:r>
            <a:r>
              <a:rPr lang="en-US" sz="1800" b="1" dirty="0" err="1">
                <a:solidFill>
                  <a:schemeClr val="dk1"/>
                </a:solidFill>
              </a:rPr>
              <a:t>Sindhwa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Atharva Kousadikar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500" y="161750"/>
            <a:ext cx="1929200" cy="17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42250" y="4335475"/>
            <a:ext cx="62109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Prof. Sergiy Shevchenko</a:t>
            </a:r>
            <a:endParaRPr sz="18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/>
        </p:nvSpPr>
        <p:spPr>
          <a:xfrm>
            <a:off x="0" y="0"/>
            <a:ext cx="91440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Document Classifier and Text Extractor application </a:t>
            </a:r>
            <a:endParaRPr sz="2400" b="1"/>
          </a:p>
        </p:txBody>
      </p:sp>
      <p:pic>
        <p:nvPicPr>
          <p:cNvPr id="2" name="bandicam 2020-03-24 16-32-31-843">
            <a:hlinkClick r:id="" action="ppaction://media"/>
            <a:extLst>
              <a:ext uri="{FF2B5EF4-FFF2-40B4-BE49-F238E27FC236}">
                <a16:creationId xmlns:a16="http://schemas.microsoft.com/office/drawing/2014/main" id="{0DEE1760-654D-4902-8851-544CED83C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75" y="92075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/>
        </p:nvSpPr>
        <p:spPr>
          <a:xfrm>
            <a:off x="562750" y="192900"/>
            <a:ext cx="68421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Conclusion </a:t>
            </a:r>
            <a:endParaRPr sz="2400" b="1"/>
          </a:p>
        </p:txBody>
      </p:sp>
      <p:sp>
        <p:nvSpPr>
          <p:cNvPr id="242" name="Google Shape;242;p28"/>
          <p:cNvSpPr txBox="1"/>
          <p:nvPr/>
        </p:nvSpPr>
        <p:spPr>
          <a:xfrm>
            <a:off x="468950" y="816875"/>
            <a:ext cx="7983300" cy="4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 dirty="0">
                <a:solidFill>
                  <a:schemeClr val="dk1"/>
                </a:solidFill>
              </a:rPr>
              <a:t>Using simpler models like FNN there is a chance of miss-classification with Hand Written forms.</a:t>
            </a:r>
            <a:endParaRPr sz="1600" dirty="0"/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VGG 16 and ResNet 50 models are performing well in classifying forms. They both have accuracy of 98%.</a:t>
            </a:r>
            <a:endParaRPr sz="1600" dirty="0"/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Major information was extracted from the images using </a:t>
            </a:r>
            <a:r>
              <a:rPr lang="en-US" sz="1600" dirty="0"/>
              <a:t>Tesseract and Google Vision </a:t>
            </a:r>
            <a:r>
              <a:rPr lang="en-US" sz="1600" dirty="0" err="1"/>
              <a:t>Api</a:t>
            </a:r>
            <a:r>
              <a:rPr lang="en" sz="1600" dirty="0"/>
              <a:t>. </a:t>
            </a:r>
            <a:r>
              <a:rPr lang="en-US" sz="1600" dirty="0"/>
              <a:t>The attributes were stored in a csv file.</a:t>
            </a: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 dirty="0"/>
              <a:t>Text Extraction conducted don single and multiple files for analysis.</a:t>
            </a:r>
            <a:endParaRPr sz="1600" dirty="0"/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Developed a User Interface to Classify and extract text from forms to automate the process.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/>
        </p:nvSpPr>
        <p:spPr>
          <a:xfrm>
            <a:off x="225675" y="30092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8" name="Google Shape;248;p29"/>
          <p:cNvSpPr txBox="1"/>
          <p:nvPr/>
        </p:nvSpPr>
        <p:spPr>
          <a:xfrm>
            <a:off x="238650" y="481400"/>
            <a:ext cx="8666700" cy="4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</a:rPr>
              <a:t>References: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Brownlee, J. (2019, August 7). How to Prepare a Photo Caption Dataset for Training a Deep Learning Model. Retrieved from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https://machinelearningmastery.com/prepare-photo-caption-dataset-training-deep-learning-model/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Radhakrishnan, P. (2019, October 26). What is Transfer Learning? Retrieved from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https://towardsdatascience.com/what-is-transfer-learning-8b1a0fa42b4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Brownlee, J. (2019, September 2). Transfer Learning in Keras with Computer Vision Models. Retrieved from </a:t>
            </a:r>
            <a:r>
              <a:rPr lang="en" sz="1200" u="sng">
                <a:solidFill>
                  <a:schemeClr val="accent5"/>
                </a:solidFill>
                <a:highlight>
                  <a:schemeClr val="lt1"/>
                </a:highlight>
                <a:hlinkClick r:id="rId5"/>
              </a:rPr>
              <a:t>https://machinelearningmastery.com/how-to-use-transfer-learning-when-developing-convolutional-neural-network-models/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Vaibhaw,S. (June 6, 2018). Deep Learning based Text Recognition(OCR) using Tesseract and OpenCV. </a:t>
            </a:r>
            <a:r>
              <a:rPr lang="en" sz="1200" u="sng">
                <a:solidFill>
                  <a:schemeClr val="accent5"/>
                </a:solidFill>
                <a:hlinkClick r:id="rId6"/>
              </a:rPr>
              <a:t>https://www.learnopencv.com/deep-learning-based-text-recognition-ocr-using-tesseract-and-opencv/</a:t>
            </a:r>
            <a:r>
              <a:rPr lang="en" sz="1200" b="1">
                <a:solidFill>
                  <a:schemeClr val="dk1"/>
                </a:solidFill>
              </a:rPr>
              <a:t>.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u="sng">
                <a:solidFill>
                  <a:srgbClr val="1155CC"/>
                </a:solidFill>
                <a:hlinkClick r:id="rId7"/>
              </a:rPr>
              <a:t>https://www.tensorflow.org/tutorials/images/transfer_learning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Adrian, R., (2018). </a:t>
            </a:r>
            <a:r>
              <a:rPr lang="en" sz="1200">
                <a:solidFill>
                  <a:srgbClr val="3E3E3E"/>
                </a:solidFill>
              </a:rPr>
              <a:t>OpenCV OCR and text recognition with Tesseract</a:t>
            </a:r>
            <a:endParaRPr sz="1200">
              <a:solidFill>
                <a:srgbClr val="3E3E3E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Gidi. S., (2019). Introduction to OCR with tesseract and OpenCV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1559750" y="2028550"/>
            <a:ext cx="5366400" cy="16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1155CC"/>
                </a:solidFill>
                <a:latin typeface="Lobster"/>
                <a:ea typeface="Lobster"/>
                <a:cs typeface="Lobster"/>
                <a:sym typeface="Lobster"/>
              </a:rPr>
              <a:t>Thank You</a:t>
            </a:r>
            <a:endParaRPr sz="7200">
              <a:solidFill>
                <a:srgbClr val="1155C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15625" y="327300"/>
            <a:ext cx="83817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Table of Contents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 dirty="0"/>
              <a:t>Project Introduction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b="1" dirty="0"/>
              <a:t>2. Steps followed to perform Classification and Text Extraction</a:t>
            </a:r>
            <a:endParaRPr sz="18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2.1 Labelling the Forms.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2.2 Performing Classification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2.3 </a:t>
            </a:r>
            <a:r>
              <a:rPr lang="en" sz="1800" dirty="0">
                <a:solidFill>
                  <a:schemeClr val="dk1"/>
                </a:solidFill>
              </a:rPr>
              <a:t>Evaluating different classification models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      2.4 </a:t>
            </a:r>
            <a:r>
              <a:rPr lang="en" sz="1800" dirty="0">
                <a:solidFill>
                  <a:schemeClr val="dk1"/>
                </a:solidFill>
              </a:rPr>
              <a:t>Text Extractions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       2.5 </a:t>
            </a:r>
            <a:r>
              <a:rPr lang="en-US" sz="1800" dirty="0">
                <a:solidFill>
                  <a:schemeClr val="dk1"/>
                </a:solidFill>
              </a:rPr>
              <a:t>Storing attributes in csv file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  3. Google Vision API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b="1" dirty="0">
                <a:solidFill>
                  <a:schemeClr val="dk1"/>
                </a:solidFill>
              </a:rPr>
              <a:t>4. UI for Classification and Text Extraction.</a:t>
            </a:r>
            <a:endParaRPr sz="18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b="1" dirty="0"/>
              <a:t>5. Conclusion and References</a:t>
            </a:r>
            <a:endParaRPr sz="1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246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b="1"/>
              <a:t>Project Introduction</a:t>
            </a:r>
            <a:endParaRPr sz="2400" b="1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91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Scope of this project is to classify different kinds of forms</a:t>
            </a:r>
            <a:r>
              <a:rPr lang="en-US" dirty="0">
                <a:solidFill>
                  <a:srgbClr val="000000"/>
                </a:solidFill>
              </a:rPr>
              <a:t> and extract text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Project Procedure</a:t>
            </a:r>
            <a:endParaRPr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dirty="0">
                <a:solidFill>
                  <a:srgbClr val="000000"/>
                </a:solidFill>
              </a:rPr>
              <a:t>Forms were named into four different categories 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dirty="0">
                <a:solidFill>
                  <a:srgbClr val="000000"/>
                </a:solidFill>
              </a:rPr>
              <a:t>Image classification algorithms such as Resnet50 and VGG16 were used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dirty="0">
                <a:solidFill>
                  <a:srgbClr val="000000"/>
                </a:solidFill>
              </a:rPr>
              <a:t>Images were cropped in order to get the essential features such as demographic information,etc.</a:t>
            </a:r>
            <a:endParaRPr sz="1600" dirty="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dirty="0">
                <a:solidFill>
                  <a:srgbClr val="000000"/>
                </a:solidFill>
              </a:rPr>
              <a:t>Features(text embedded in the images) were extracted using Tesseract </a:t>
            </a:r>
            <a:r>
              <a:rPr lang="en-US" sz="1600" dirty="0">
                <a:solidFill>
                  <a:srgbClr val="000000"/>
                </a:solidFill>
              </a:rPr>
              <a:t>and Google Vision API</a:t>
            </a:r>
            <a:endParaRPr sz="16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175475"/>
            <a:ext cx="85206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Flow Diagram For Classification</a:t>
            </a:r>
            <a:endParaRPr sz="24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4775"/>
            <a:ext cx="9144001" cy="40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3875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 Extraction Flow</a:t>
            </a:r>
            <a:endParaRPr sz="24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625125"/>
            <a:ext cx="8520600" cy="3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250" y="673375"/>
            <a:ext cx="4277125" cy="38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73FBB0-8D14-4A52-A657-BBAFF09B4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051" y="655825"/>
            <a:ext cx="4769699" cy="37819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133525" y="136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2.2 Labelling Forms </a:t>
            </a:r>
            <a:endParaRPr sz="2400" b="1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50" y="1089775"/>
            <a:ext cx="2787875" cy="14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763" y="1089775"/>
            <a:ext cx="2787876" cy="13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5">
            <a:alphaModFix/>
          </a:blip>
          <a:srcRect t="-24250" b="24250"/>
          <a:stretch/>
        </p:blipFill>
        <p:spPr>
          <a:xfrm>
            <a:off x="579777" y="2952625"/>
            <a:ext cx="2695349" cy="137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8750" y="2952623"/>
            <a:ext cx="2742999" cy="13714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27850" y="708900"/>
            <a:ext cx="2695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533500" y="681750"/>
            <a:ext cx="278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533488" y="681750"/>
            <a:ext cx="278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E06666"/>
                </a:solidFill>
              </a:rPr>
              <a:t>Type I Block Forms </a:t>
            </a:r>
            <a:endParaRPr dirty="0">
              <a:solidFill>
                <a:srgbClr val="E06666"/>
              </a:solidFill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533500" y="2571750"/>
            <a:ext cx="278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</a:rPr>
              <a:t>Type 3 Line Forms </a:t>
            </a:r>
            <a:endParaRPr b="1" dirty="0">
              <a:solidFill>
                <a:srgbClr val="CC4125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5526288" y="681750"/>
            <a:ext cx="278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</a:rPr>
              <a:t>HandWritten Forms </a:t>
            </a:r>
            <a:endParaRPr b="1" dirty="0">
              <a:solidFill>
                <a:srgbClr val="CC4125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548750" y="2571750"/>
            <a:ext cx="3056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</a:rPr>
              <a:t>Type 2  Typed Empty forms </a:t>
            </a:r>
            <a:endParaRPr b="1" dirty="0">
              <a:solidFill>
                <a:srgbClr val="CC4125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27850" y="4540375"/>
            <a:ext cx="82263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There are total 500 images to be classified they are labelled in above mentioned types for classifying.</a:t>
            </a: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/>
        </p:nvSpPr>
        <p:spPr>
          <a:xfrm>
            <a:off x="186275" y="0"/>
            <a:ext cx="856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2.3 Text Extraction</a:t>
            </a:r>
            <a:endParaRPr sz="2400" b="1"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391792"/>
            <a:ext cx="4561176" cy="4202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3"/>
          <p:cNvGrpSpPr/>
          <p:nvPr/>
        </p:nvGrpSpPr>
        <p:grpSpPr>
          <a:xfrm>
            <a:off x="186148" y="2023725"/>
            <a:ext cx="4337127" cy="1126452"/>
            <a:chOff x="1593000" y="2322568"/>
            <a:chExt cx="2939827" cy="643356"/>
          </a:xfrm>
        </p:grpSpPr>
        <p:sp>
          <p:nvSpPr>
            <p:cNvPr id="187" name="Google Shape;187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 have used tesseract and opencv to extract information from the images.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 have set  the dpi to 300 to return the number of pixels per inch.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92" name="Google Shape;192;p23"/>
          <p:cNvGrpSpPr/>
          <p:nvPr/>
        </p:nvGrpSpPr>
        <p:grpSpPr>
          <a:xfrm>
            <a:off x="186279" y="3178254"/>
            <a:ext cx="4270981" cy="1331360"/>
            <a:chOff x="1593000" y="2322568"/>
            <a:chExt cx="2939827" cy="643356"/>
          </a:xfrm>
        </p:grpSpPr>
        <p:sp>
          <p:nvSpPr>
            <p:cNvPr id="193" name="Google Shape;193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2336217" y="2374694"/>
              <a:ext cx="19407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</a:rPr>
                <a:t>We use opencv to preprocess the text data to smoothening and removing the noise from the text data.Using tesseract </a:t>
              </a:r>
              <a:r>
                <a:rPr lang="en-US" sz="1200" b="1" dirty="0">
                  <a:solidFill>
                    <a:schemeClr val="lt1"/>
                  </a:solidFill>
                </a:rPr>
                <a:t>and Google Vison API</a:t>
              </a:r>
              <a:r>
                <a:rPr lang="en" sz="1200" b="1" dirty="0">
                  <a:solidFill>
                    <a:schemeClr val="lt1"/>
                  </a:solidFill>
                </a:rPr>
                <a:t> we detect </a:t>
              </a:r>
              <a:r>
                <a:rPr lang="en-US" sz="1200" b="1" dirty="0">
                  <a:solidFill>
                    <a:schemeClr val="lt1"/>
                  </a:solidFill>
                </a:rPr>
                <a:t>an put the results in csv file</a:t>
              </a:r>
              <a:endParaRPr sz="1200" b="1" dirty="0"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98" name="Google Shape;198;p23"/>
          <p:cNvGrpSpPr/>
          <p:nvPr/>
        </p:nvGrpSpPr>
        <p:grpSpPr>
          <a:xfrm>
            <a:off x="180499" y="804130"/>
            <a:ext cx="4291559" cy="1158684"/>
            <a:chOff x="1593000" y="2322568"/>
            <a:chExt cx="2939827" cy="643356"/>
          </a:xfrm>
        </p:grpSpPr>
        <p:sp>
          <p:nvSpPr>
            <p:cNvPr id="199" name="Google Shape;199;p2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We have Cropped the images for extracting the necessary information and removing the unwanted information.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sp>
        <p:nvSpPr>
          <p:cNvPr id="204" name="Google Shape;204;p23"/>
          <p:cNvSpPr txBox="1"/>
          <p:nvPr/>
        </p:nvSpPr>
        <p:spPr>
          <a:xfrm>
            <a:off x="1128375" y="4472500"/>
            <a:ext cx="8172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Reference:</a:t>
            </a:r>
            <a:r>
              <a:rPr lang="en" sz="1000" b="1" u="sng">
                <a:solidFill>
                  <a:srgbClr val="1155CC"/>
                </a:solidFill>
                <a:hlinkClick r:id="rId4"/>
              </a:rPr>
              <a:t>https://media.geeksforgeeks.org/wp-content/uploads/20190530190230/General-working-of-OCR-3.jpg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15BE-0A74-4ECA-9E14-9D47F583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B4F14-B573-4082-9732-D1A9B69A0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Scaling Image</a:t>
            </a:r>
          </a:p>
          <a:p>
            <a:r>
              <a:rPr lang="en-US" dirty="0"/>
              <a:t>Re-sizing Image</a:t>
            </a:r>
          </a:p>
          <a:p>
            <a:r>
              <a:rPr lang="en-US" dirty="0"/>
              <a:t>Setting Image DPI</a:t>
            </a:r>
          </a:p>
          <a:p>
            <a:r>
              <a:rPr lang="en-US" dirty="0"/>
              <a:t>Image Smoothening using bilateral filter</a:t>
            </a:r>
          </a:p>
          <a:p>
            <a:r>
              <a:rPr lang="en-US" dirty="0"/>
              <a:t>Removing noise from image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74553-DFAC-4BD1-92DA-30786FBF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039" y="228600"/>
            <a:ext cx="4160961" cy="24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8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9B0923-14B5-4E1B-9BA2-8CD9AA6E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406413" cy="169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C6457-9F2A-4419-B02A-C31EC5328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90" y="-27296"/>
            <a:ext cx="3227695" cy="1786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0F7C22-F8FF-4227-83A7-602EC9047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304" y="1908813"/>
            <a:ext cx="3227696" cy="192584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54D20D-4F4F-4B78-B166-F20BCE39B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9075"/>
            <a:ext cx="3132161" cy="18507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D5F89-88BF-46FF-9646-5EDD1C96A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119" y="3789719"/>
            <a:ext cx="9144000" cy="150266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6D3BB3-2B33-4307-9F31-8001A20A2554}"/>
              </a:ext>
            </a:extLst>
          </p:cNvPr>
          <p:cNvSpPr/>
          <p:nvPr/>
        </p:nvSpPr>
        <p:spPr>
          <a:xfrm>
            <a:off x="3835021" y="750627"/>
            <a:ext cx="153796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FC2D3A1-68EF-40BE-B286-531ABAA1793A}"/>
              </a:ext>
            </a:extLst>
          </p:cNvPr>
          <p:cNvSpPr/>
          <p:nvPr/>
        </p:nvSpPr>
        <p:spPr>
          <a:xfrm>
            <a:off x="7226421" y="1531960"/>
            <a:ext cx="484632" cy="6536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E502E8B-8A5A-4EB9-AB38-364298372BFB}"/>
              </a:ext>
            </a:extLst>
          </p:cNvPr>
          <p:cNvSpPr/>
          <p:nvPr/>
        </p:nvSpPr>
        <p:spPr>
          <a:xfrm rot="10800000">
            <a:off x="3697895" y="2503051"/>
            <a:ext cx="17482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5C1DC04-FC08-496C-B338-01E44291B98F}"/>
              </a:ext>
            </a:extLst>
          </p:cNvPr>
          <p:cNvSpPr/>
          <p:nvPr/>
        </p:nvSpPr>
        <p:spPr>
          <a:xfrm>
            <a:off x="1460890" y="3506936"/>
            <a:ext cx="484632" cy="6554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ED94A-CAB2-4080-989C-D4089D488823}"/>
              </a:ext>
            </a:extLst>
          </p:cNvPr>
          <p:cNvSpPr txBox="1"/>
          <p:nvPr/>
        </p:nvSpPr>
        <p:spPr>
          <a:xfrm>
            <a:off x="3604427" y="528868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Pre-processing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263DCE-4D1A-4A86-BF77-E650B002D3ED}"/>
              </a:ext>
            </a:extLst>
          </p:cNvPr>
          <p:cNvSpPr txBox="1"/>
          <p:nvPr/>
        </p:nvSpPr>
        <p:spPr>
          <a:xfrm>
            <a:off x="6011841" y="1708678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Box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5C84B-2534-4B8A-9FC1-3D4FA0A501D8}"/>
              </a:ext>
            </a:extLst>
          </p:cNvPr>
          <p:cNvSpPr txBox="1"/>
          <p:nvPr/>
        </p:nvSpPr>
        <p:spPr>
          <a:xfrm>
            <a:off x="7668132" y="1704914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Vision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8DD7E-4B3E-4C50-9B7B-30B9C9732DC0}"/>
              </a:ext>
            </a:extLst>
          </p:cNvPr>
          <p:cNvSpPr txBox="1"/>
          <p:nvPr/>
        </p:nvSpPr>
        <p:spPr>
          <a:xfrm>
            <a:off x="3541936" y="2983533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Bounding Box using </a:t>
            </a:r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98D879-73EB-491D-B913-114341644347}"/>
              </a:ext>
            </a:extLst>
          </p:cNvPr>
          <p:cNvSpPr txBox="1"/>
          <p:nvPr/>
        </p:nvSpPr>
        <p:spPr>
          <a:xfrm>
            <a:off x="1999396" y="3807555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Attributes stored in csv</a:t>
            </a:r>
          </a:p>
        </p:txBody>
      </p:sp>
    </p:spTree>
    <p:extLst>
      <p:ext uri="{BB962C8B-B14F-4D97-AF65-F5344CB8AC3E}">
        <p14:creationId xmlns:p14="http://schemas.microsoft.com/office/powerpoint/2010/main" val="4750943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613</Words>
  <Application>Microsoft Office PowerPoint</Application>
  <PresentationFormat>On-screen Show (16:9)</PresentationFormat>
  <Paragraphs>86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Roboto Thin</vt:lpstr>
      <vt:lpstr>Lobster</vt:lpstr>
      <vt:lpstr>Roboto</vt:lpstr>
      <vt:lpstr>Roboto Medium</vt:lpstr>
      <vt:lpstr>Times New Roman</vt:lpstr>
      <vt:lpstr>Arial</vt:lpstr>
      <vt:lpstr>Simple Light</vt:lpstr>
      <vt:lpstr>  EAI6010 Applications of Artificial Intelligence Document Classifier and Text Extractor</vt:lpstr>
      <vt:lpstr>PowerPoint Presentation</vt:lpstr>
      <vt:lpstr>Project Introduction</vt:lpstr>
      <vt:lpstr>Flow Diagram For Classification</vt:lpstr>
      <vt:lpstr>Text Extraction Flow</vt:lpstr>
      <vt:lpstr>2.2 Labelling Forms </vt:lpstr>
      <vt:lpstr>PowerPoint Presentation</vt:lpstr>
      <vt:lpstr>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EAI6010 Applications of Artificial Intelligence</dc:title>
  <dc:creator>Debpriyo Roy</dc:creator>
  <cp:lastModifiedBy>Debpriyo Roy</cp:lastModifiedBy>
  <cp:revision>3</cp:revision>
  <dcterms:modified xsi:type="dcterms:W3CDTF">2020-03-24T21:34:33Z</dcterms:modified>
</cp:coreProperties>
</file>